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89" r:id="rId3"/>
    <p:sldId id="349" r:id="rId4"/>
    <p:sldId id="290" r:id="rId5"/>
    <p:sldId id="362" r:id="rId6"/>
    <p:sldId id="351" r:id="rId7"/>
    <p:sldId id="352" r:id="rId8"/>
    <p:sldId id="353" r:id="rId9"/>
    <p:sldId id="356" r:id="rId10"/>
    <p:sldId id="358" r:id="rId11"/>
    <p:sldId id="291" r:id="rId12"/>
    <p:sldId id="361" r:id="rId13"/>
    <p:sldId id="360" r:id="rId14"/>
    <p:sldId id="363" r:id="rId15"/>
    <p:sldId id="364" r:id="rId16"/>
    <p:sldId id="365" r:id="rId17"/>
    <p:sldId id="366" r:id="rId18"/>
    <p:sldId id="292" r:id="rId19"/>
    <p:sldId id="368" r:id="rId20"/>
    <p:sldId id="367" r:id="rId21"/>
    <p:sldId id="294" r:id="rId22"/>
    <p:sldId id="371" r:id="rId23"/>
    <p:sldId id="370" r:id="rId24"/>
    <p:sldId id="338" r:id="rId25"/>
    <p:sldId id="369" r:id="rId26"/>
    <p:sldId id="34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oogle-drive\LATECH\PhD\Dr%20Wang\SPTC\PhD\PhD%20Dissertation\Chapter%205\PhD\Read%20only\Update%20with%20Berjees\PhD_final_soil_shrinkage_11102016_Berje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1611670963427"/>
          <c:y val="3.9970562345152991E-2"/>
          <c:w val="0.84143459531426912"/>
          <c:h val="0.86460840919096993"/>
        </c:manualLayout>
      </c:layout>
      <c:scatterChart>
        <c:scatterStyle val="smoothMarker"/>
        <c:varyColors val="0"/>
        <c:ser>
          <c:idx val="0"/>
          <c:order val="0"/>
          <c:tx>
            <c:v>Pavement moment by soil shrinkage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8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V_M_Phi_soil_shrinkage!$B$58:$B$88</c:f>
              <c:numCache>
                <c:formatCode>0.0</c:formatCode>
                <c:ptCount val="31"/>
                <c:pt idx="0">
                  <c:v>0</c:v>
                </c:pt>
                <c:pt idx="1">
                  <c:v>0.33333333333333331</c:v>
                </c:pt>
                <c:pt idx="2">
                  <c:v>0.66666666666666663</c:v>
                </c:pt>
                <c:pt idx="3">
                  <c:v>1</c:v>
                </c:pt>
                <c:pt idx="4">
                  <c:v>1.3333333333333333</c:v>
                </c:pt>
                <c:pt idx="5">
                  <c:v>1.6666666666666665</c:v>
                </c:pt>
                <c:pt idx="6">
                  <c:v>1.9999999999999998</c:v>
                </c:pt>
                <c:pt idx="7">
                  <c:v>2.333333333333333</c:v>
                </c:pt>
                <c:pt idx="8">
                  <c:v>2.6666666666666665</c:v>
                </c:pt>
                <c:pt idx="9">
                  <c:v>3</c:v>
                </c:pt>
                <c:pt idx="10">
                  <c:v>3.3333333333333335</c:v>
                </c:pt>
                <c:pt idx="11">
                  <c:v>3.666666666666667</c:v>
                </c:pt>
                <c:pt idx="12">
                  <c:v>4</c:v>
                </c:pt>
                <c:pt idx="13">
                  <c:v>4.333333333333333</c:v>
                </c:pt>
                <c:pt idx="14">
                  <c:v>4.6666666666666661</c:v>
                </c:pt>
                <c:pt idx="15">
                  <c:v>4.9999999999999991</c:v>
                </c:pt>
                <c:pt idx="16">
                  <c:v>5.3333333333333321</c:v>
                </c:pt>
                <c:pt idx="17">
                  <c:v>5.6666666666666652</c:v>
                </c:pt>
                <c:pt idx="18">
                  <c:v>5.9999999999999982</c:v>
                </c:pt>
                <c:pt idx="19">
                  <c:v>6.3333333333333313</c:v>
                </c:pt>
                <c:pt idx="20">
                  <c:v>6.6666666666666643</c:v>
                </c:pt>
                <c:pt idx="21">
                  <c:v>6.9999999999999973</c:v>
                </c:pt>
                <c:pt idx="22">
                  <c:v>7.3333333333333304</c:v>
                </c:pt>
                <c:pt idx="23">
                  <c:v>7.6666666666666634</c:v>
                </c:pt>
                <c:pt idx="24">
                  <c:v>7.9999999999999964</c:v>
                </c:pt>
                <c:pt idx="25">
                  <c:v>8.3333333333333304</c:v>
                </c:pt>
                <c:pt idx="26">
                  <c:v>8.6666666666666643</c:v>
                </c:pt>
                <c:pt idx="27">
                  <c:v>8.9999999999999982</c:v>
                </c:pt>
                <c:pt idx="28">
                  <c:v>9.3333333333333321</c:v>
                </c:pt>
                <c:pt idx="29">
                  <c:v>9.6666666666666661</c:v>
                </c:pt>
                <c:pt idx="30">
                  <c:v>10</c:v>
                </c:pt>
              </c:numCache>
            </c:numRef>
          </c:xVal>
          <c:yVal>
            <c:numRef>
              <c:f>V_M_Phi_soil_shrinkage!$O$58:$O$88</c:f>
              <c:numCache>
                <c:formatCode>0.00E+00</c:formatCode>
                <c:ptCount val="31"/>
                <c:pt idx="0">
                  <c:v>0</c:v>
                </c:pt>
                <c:pt idx="1">
                  <c:v>-1.3528486155430901</c:v>
                </c:pt>
                <c:pt idx="2">
                  <c:v>-5.4342851165704698</c:v>
                </c:pt>
                <c:pt idx="3">
                  <c:v>-11.710167108128456</c:v>
                </c:pt>
                <c:pt idx="4">
                  <c:v>-19.050739498130184</c:v>
                </c:pt>
                <c:pt idx="5">
                  <c:v>-26.001422100272858</c:v>
                </c:pt>
                <c:pt idx="6">
                  <c:v>-31.094029985271227</c:v>
                </c:pt>
                <c:pt idx="7">
                  <c:v>-33.145927914241199</c:v>
                </c:pt>
                <c:pt idx="8">
                  <c:v>-31.497166597786244</c:v>
                </c:pt>
                <c:pt idx="9">
                  <c:v>-26.146618785592352</c:v>
                </c:pt>
                <c:pt idx="10">
                  <c:v>-17.765676151747314</c:v>
                </c:pt>
                <c:pt idx="11">
                  <c:v>-7.5891896799622929</c:v>
                </c:pt>
                <c:pt idx="12">
                  <c:v>2.7955824650118712</c:v>
                </c:pt>
                <c:pt idx="13">
                  <c:v>11.723833304977918</c:v>
                </c:pt>
                <c:pt idx="14">
                  <c:v>17.742913726070331</c:v>
                </c:pt>
                <c:pt idx="15">
                  <c:v>19.865655262109119</c:v>
                </c:pt>
                <c:pt idx="16">
                  <c:v>17.742681568485171</c:v>
                </c:pt>
                <c:pt idx="17">
                  <c:v>11.72341475276175</c:v>
                </c:pt>
                <c:pt idx="18">
                  <c:v>2.7950608218343507</c:v>
                </c:pt>
                <c:pt idx="19">
                  <c:v>-7.5897085667856743</c:v>
                </c:pt>
                <c:pt idx="20">
                  <c:v>-17.766083021298364</c:v>
                </c:pt>
                <c:pt idx="21">
                  <c:v>-26.146820851986806</c:v>
                </c:pt>
                <c:pt idx="22">
                  <c:v>-31.497104681052715</c:v>
                </c:pt>
                <c:pt idx="23">
                  <c:v>-33.145587771522564</c:v>
                </c:pt>
                <c:pt idx="24">
                  <c:v>-31.093445809746271</c:v>
                </c:pt>
                <c:pt idx="25">
                  <c:v>-26.000671524557166</c:v>
                </c:pt>
                <c:pt idx="26">
                  <c:v>-19.049930930389355</c:v>
                </c:pt>
                <c:pt idx="27">
                  <c:v>-11.709421582942253</c:v>
                </c:pt>
                <c:pt idx="28">
                  <c:v>-5.4337158221377235</c:v>
                </c:pt>
                <c:pt idx="29">
                  <c:v>-1.3525416918369453</c:v>
                </c:pt>
                <c:pt idx="30">
                  <c:v>-1.0983291279408601E-8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3CB-48BA-B238-3A92950DC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723712"/>
        <c:axId val="619724272"/>
      </c:scatterChart>
      <c:valAx>
        <c:axId val="619723712"/>
        <c:scaling>
          <c:orientation val="minMax"/>
          <c:max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0" i="0" baseline="0" dirty="0">
                    <a:effectLst/>
                  </a:rPr>
                  <a:t>X -coordinate (m)</a:t>
                </a:r>
                <a:endParaRPr lang="en-US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9724272"/>
        <c:crosses val="autoZero"/>
        <c:crossBetween val="midCat"/>
        <c:majorUnit val="1"/>
        <c:minorUnit val="0.5"/>
      </c:valAx>
      <c:valAx>
        <c:axId val="619724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Moment, kN-m/m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9723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730378042569499"/>
          <c:y val="5.6897144248495603E-2"/>
          <c:w val="0.5257693723494915"/>
          <c:h val="9.0210024696511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4E0E8-BB65-47D0-A649-B8B2917CD333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A47A-487A-40BB-8268-E238F90B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A47A-487A-40BB-8268-E238F90B30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6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A47A-487A-40BB-8268-E238F90B30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4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7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6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2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2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7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0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adnankhan.ce.buet@gmail.com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DD5FC-85AF-44BC-91F3-8433F2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Influence of Moisture Distribution in Soil on Pavement and Geothermal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954031"/>
          </a:xfrm>
        </p:spPr>
        <p:txBody>
          <a:bodyPr>
            <a:normAutofit/>
          </a:bodyPr>
          <a:lstStyle/>
          <a:p>
            <a:r>
              <a:rPr lang="en-US" dirty="0" err="1"/>
              <a:t>Md</a:t>
            </a:r>
            <a:r>
              <a:rPr lang="en-US" dirty="0"/>
              <a:t> Adnan Khan, Ph.D., EIT</a:t>
            </a:r>
          </a:p>
          <a:p>
            <a:r>
              <a:rPr lang="en-US" dirty="0"/>
              <a:t>Supervisor: Jay X. Wang, Ph.D., P.E.</a:t>
            </a:r>
          </a:p>
          <a:p>
            <a:endParaRPr lang="en-US" dirty="0"/>
          </a:p>
          <a:p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May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0" y="5556068"/>
            <a:ext cx="2623375" cy="120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167" y="5312589"/>
            <a:ext cx="2769833" cy="154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Heave Prediction of 1-m Moreland Clay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4438" y="1690689"/>
            <a:ext cx="671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4. A Comparison of Expansive Soil in Different Places Based on the Swell Percent </a:t>
            </a:r>
            <a:r>
              <a:rPr lang="en-US" dirty="0">
                <a:solidFill>
                  <a:srgbClr val="FF0000"/>
                </a:solidFill>
              </a:rPr>
              <a:t>[4-7]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28651" y="2340415"/>
          <a:ext cx="7886699" cy="3930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Predominant Soil Type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Swell = (</a:t>
                      </a:r>
                      <a:r>
                        <a:rPr lang="el-GR" sz="16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H/H)*100%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Results/Location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Moreland clay (CH)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7.22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Predicted value/Bossier City, Louisiana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Regina clay (CH)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7.78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Predicted value/Regina, Canada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Grayson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9.8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Lab test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Colorado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8.2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San Antonio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7.3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Oklahoma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San Diego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Denver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6.5-7.4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Lab test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Pierre Shale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3.1-5.7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London clay (CH)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2.12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Predicted value/Chattenden, Kent, UK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Maryland clay (CH)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3.56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Predicted value/Newcastle, Australia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Kenswick clay (CH)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1.76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Predicted value/Adelaide, Australia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9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Arlington clay (CL-CH)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1.35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Predicted value/Arlington, Texas, 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Al-Ghat shale(CH)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3.53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Predicted value/Al-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Ghat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 Riyadh, Saudi Arabia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Zaoyang soil (CL-CH)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1.03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Predicted value/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Zaoyang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 Hubei, China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092653" y="2806811"/>
            <a:ext cx="1690687" cy="295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38576" y="2803746"/>
            <a:ext cx="542924" cy="298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6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5374"/>
            <a:ext cx="7886700" cy="25072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Part II: Developing a Methodology to Analyze Pavement on Expansive Soil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</p:spTree>
    <p:extLst>
      <p:ext uri="{BB962C8B-B14F-4D97-AF65-F5344CB8AC3E}">
        <p14:creationId xmlns:p14="http://schemas.microsoft.com/office/powerpoint/2010/main" val="352726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/>
          <a:lstStyle/>
          <a:p>
            <a:pPr algn="ctr"/>
            <a:r>
              <a:rPr lang="en-US" dirty="0"/>
              <a:t>Problem Statement and Improvement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529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/>
              <a:t>Problem: </a:t>
            </a:r>
          </a:p>
          <a:p>
            <a:pPr marL="0" indent="0" algn="just">
              <a:buNone/>
            </a:pPr>
            <a:r>
              <a:rPr lang="en-US" dirty="0"/>
              <a:t>    There is no closed-form solution for a pavement resting on expansive soils. In regular engineering practice using finite element software to design a pavement is not feasible and thereby there is a need for a simplified solution which can be done using spreadsheets. </a:t>
            </a:r>
          </a:p>
          <a:p>
            <a:pPr algn="just"/>
            <a:r>
              <a:rPr lang="en-US" b="1" dirty="0"/>
              <a:t>Research Goal: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A closed-form solution of a pavement resting on expansive soil is developed.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This developed analytical method can be used to calculate deflection, rotation, bending moment and shear force due to subgrade soil’s volume change.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The solution of the closed-form is then verified from the field observation.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Virtual Load</a:t>
            </a:r>
            <a:endParaRPr lang="en-US" sz="28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1875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In Short this innovative idea will help to transform problems from expansive soil to regular soil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650" y="3396343"/>
            <a:ext cx="268060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Beam deflection on expansive soils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10" y="3396343"/>
            <a:ext cx="3558539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 deflection on regular soils </a:t>
            </a:r>
            <a:r>
              <a:rPr lang="en-US" sz="2000" dirty="0"/>
              <a:t>with</a:t>
            </a:r>
            <a:r>
              <a:rPr lang="en-US" dirty="0"/>
              <a:t> the help of a virtual load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09257" y="3573788"/>
            <a:ext cx="1647553" cy="3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997234" y="3831771"/>
            <a:ext cx="217715" cy="9492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26228" y="4781006"/>
            <a:ext cx="215972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of the Major Contributions of My Ph.D.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Diagram of Virtual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08" name="TextBox 107"/>
          <p:cNvSpPr txBox="1"/>
          <p:nvPr/>
        </p:nvSpPr>
        <p:spPr>
          <a:xfrm>
            <a:off x="759687" y="5438598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3. (a) Pavement on a Non-Expansive Regular Soil, (b) Pavement Deflection Due to External Load, (c) Pavement Deflection Due to Expansive Soil’s Volume Change, and (d) The Proposed Virtual Load Soil Model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440125" y="5138818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307612" y="3153368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320154" y="5127942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3154" t="2351" r="51576" b="53257"/>
          <a:stretch/>
        </p:blipFill>
        <p:spPr bwMode="auto">
          <a:xfrm>
            <a:off x="757308" y="1690689"/>
            <a:ext cx="3578535" cy="1499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3"/>
          <a:srcRect l="52082" t="3135" r="2014" b="54030"/>
          <a:stretch/>
        </p:blipFill>
        <p:spPr bwMode="auto">
          <a:xfrm>
            <a:off x="4776151" y="1507201"/>
            <a:ext cx="3611880" cy="166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/>
          <a:srcRect l="2650" t="57717" r="52219"/>
          <a:stretch/>
        </p:blipFill>
        <p:spPr bwMode="auto">
          <a:xfrm>
            <a:off x="757307" y="3466851"/>
            <a:ext cx="3578535" cy="1636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/>
          <a:srcRect l="51829" t="58494" r="2135"/>
          <a:stretch/>
        </p:blipFill>
        <p:spPr bwMode="auto">
          <a:xfrm>
            <a:off x="4751070" y="3544588"/>
            <a:ext cx="3636961" cy="1480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40125" y="3240039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Extreme Shrinkage Bending Moment of Beam for Texas FM2 Road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80458" y="5355771"/>
            <a:ext cx="618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4. Extreme Shrinkage Condition Beam Bending Moment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588242" y="3264379"/>
            <a:ext cx="143909" cy="1509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03008" y="2804394"/>
            <a:ext cx="7143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2.2 m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850403"/>
              </p:ext>
            </p:extLst>
          </p:nvPr>
        </p:nvGraphicFramePr>
        <p:xfrm>
          <a:off x="1702897" y="1785465"/>
          <a:ext cx="6429097" cy="359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 rot="16200000">
                <a:off x="-1641365" y="3395444"/>
                <a:ext cx="4994188" cy="927626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1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1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100" b="1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1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1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1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1100" b="1" i="1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1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100" b="1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41365" y="3395444"/>
                <a:ext cx="4994188" cy="927626"/>
              </a:xfrm>
              <a:prstGeom prst="rect">
                <a:avLst/>
              </a:prstGeom>
              <a:blipFill>
                <a:blip r:embed="rId4"/>
                <a:stretch>
                  <a:fillRect l="-16234" r="-8441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Moreland Clay Stabilization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F:\Google-drive\LATECH\PhD\Dr Wang\SPTC\PhD\PhD Dissertation\Chapter 6\Geopolymer picture\IMG_45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r="9973"/>
          <a:stretch/>
        </p:blipFill>
        <p:spPr bwMode="auto">
          <a:xfrm rot="16200000">
            <a:off x="788286" y="2024901"/>
            <a:ext cx="4535940" cy="3867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4138" y="1690689"/>
            <a:ext cx="333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5. (a) Stabilized Soil Samples Under Curing Process (b) Consolidation Test of Stabilized Samples</a:t>
            </a:r>
          </a:p>
        </p:txBody>
      </p:sp>
      <p:pic>
        <p:nvPicPr>
          <p:cNvPr id="8" name="Picture 7" descr="F:\Google-drive\LATECH\PhD\Dr Wang\SPTC\PhD\PhD Dissertation\Chapter 6\Geopolymer picture\2016-09-20 04.41.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58" y="3016252"/>
            <a:ext cx="3584681" cy="32103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84915" y="1690687"/>
            <a:ext cx="5051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10249" y="5857297"/>
            <a:ext cx="5051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3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Consolidation Test of Stabilized Moreland Clay</a:t>
            </a:r>
            <a:endParaRPr lang="en-US" sz="28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07" y="1976043"/>
            <a:ext cx="3646714" cy="1915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915" y="1971482"/>
            <a:ext cx="3637434" cy="192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44" y="4177076"/>
            <a:ext cx="3650187" cy="1920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3915" y="2095727"/>
            <a:ext cx="4430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3915" y="4235721"/>
            <a:ext cx="4430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1257" y="2095727"/>
            <a:ext cx="4702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5909" y="4484914"/>
            <a:ext cx="42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6. Soil Stabilization (a) 7-day, (b) 14-day and (c) 30-day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4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54939"/>
            <a:ext cx="7886700" cy="7481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Part II: Geothermal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</p:spTree>
    <p:extLst>
      <p:ext uri="{BB962C8B-B14F-4D97-AF65-F5344CB8AC3E}">
        <p14:creationId xmlns:p14="http://schemas.microsoft.com/office/powerpoint/2010/main" val="369273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/>
          <a:lstStyle/>
          <a:p>
            <a:pPr algn="ctr"/>
            <a:r>
              <a:rPr lang="en-US" dirty="0"/>
              <a:t>Problem Statement and Improvement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529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Problem: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There is no well-documented research on the prospect of geothermal energy in Louisiana.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For small house/office space there is a need for an easy and quick way to preliminary design of a vertical heat exchanger system.</a:t>
            </a:r>
          </a:p>
          <a:p>
            <a:pPr algn="just"/>
            <a:r>
              <a:rPr lang="en-US" b="1" dirty="0"/>
              <a:t>Research Goal: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Pile foundation of a building in South Louisiana is designed as an Energy Pile heat exchanger.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For north Louisiana a simplified graph method is proposed for a quick design of a Borehole heat exchanger.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Sensitivity analysis is performed for different design parameters of an Energy Pile heat exchanger.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Part I: Expansive Soil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 II: Geothermal Energy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Acknowledgement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03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/>
          <a:lstStyle/>
          <a:p>
            <a:pPr algn="ctr"/>
            <a:r>
              <a:rPr lang="en-US" dirty="0"/>
              <a:t>North Louisiana Heat Exchanger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2709" y="5568950"/>
            <a:ext cx="6348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7.  A schematic diagram of a borehole heat exchanger in summer and winter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17" y="1690689"/>
            <a:ext cx="7290231" cy="373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/>
          <a:lstStyle/>
          <a:p>
            <a:pPr algn="ctr"/>
            <a:r>
              <a:rPr lang="en-US" dirty="0"/>
              <a:t>South Louisiana Heat Exchanger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"/>
          <a:stretch>
            <a:fillRect/>
          </a:stretch>
        </p:blipFill>
        <p:spPr bwMode="auto">
          <a:xfrm>
            <a:off x="1628503" y="1825625"/>
            <a:ext cx="2974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00" y="1814512"/>
            <a:ext cx="297497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2709" y="5568950"/>
            <a:ext cx="6348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8.  A schematic diagram of a energy pile exchanger in summer and winter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3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Study on Energy Foundation Design in South Louisiana </a:t>
            </a:r>
            <a:r>
              <a:rPr lang="en-US" sz="2800" dirty="0"/>
              <a:t>(contd.)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65100"/>
              </p:ext>
            </p:extLst>
          </p:nvPr>
        </p:nvGraphicFramePr>
        <p:xfrm>
          <a:off x="615686" y="2124514"/>
          <a:ext cx="5364751" cy="13474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15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load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kW/</a:t>
                      </a:r>
                      <a:r>
                        <a:rPr lang="en-US" sz="14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Demand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147.27</a:t>
                      </a:r>
                      <a:endParaRPr lang="en-US" sz="14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Extraction from Energy Pile 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29.31</a:t>
                      </a:r>
                      <a:endParaRPr lang="en-US" sz="14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19.9</a:t>
                      </a:r>
                      <a:endParaRPr lang="en-US" sz="1400" b="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15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Heating load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kW/</a:t>
                      </a:r>
                      <a:r>
                        <a:rPr lang="en-US" sz="14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Demand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39.54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Extraction from Energy Pile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26.93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68.12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5686" y="1676574"/>
            <a:ext cx="370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5. Total Output of Energy Pile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94781"/>
              </p:ext>
            </p:extLst>
          </p:nvPr>
        </p:nvGraphicFramePr>
        <p:xfrm>
          <a:off x="2555474" y="3993896"/>
          <a:ext cx="5959875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9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Energy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Comparison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400" b="0" i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Emission Comparison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6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Gas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6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6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6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heat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16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Geothermal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54282" y="3550592"/>
            <a:ext cx="623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6. Comparison Between Different Types of Energy Sources</a:t>
            </a:r>
          </a:p>
        </p:txBody>
      </p:sp>
      <p:sp>
        <p:nvSpPr>
          <p:cNvPr id="12" name="Oval 11"/>
          <p:cNvSpPr/>
          <p:nvPr/>
        </p:nvSpPr>
        <p:spPr>
          <a:xfrm>
            <a:off x="3010546" y="5693347"/>
            <a:ext cx="1055428" cy="3352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06127" y="5699099"/>
            <a:ext cx="458567" cy="35274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57366" y="5699099"/>
            <a:ext cx="458567" cy="35274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469" y="3165034"/>
            <a:ext cx="458567" cy="380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18469" y="2518889"/>
            <a:ext cx="458567" cy="3527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/>
          <a:lstStyle/>
          <a:p>
            <a:pPr algn="ctr"/>
            <a:r>
              <a:rPr lang="en-US" dirty="0"/>
              <a:t>Conclusion`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u="sng" dirty="0"/>
              <a:t>Expansive Soil</a:t>
            </a:r>
          </a:p>
          <a:p>
            <a:pPr algn="just"/>
            <a:r>
              <a:rPr lang="en-US" dirty="0"/>
              <a:t>Moreland clay is highly expansive soil.</a:t>
            </a:r>
          </a:p>
          <a:p>
            <a:pPr algn="just"/>
            <a:r>
              <a:rPr lang="en-US" dirty="0"/>
              <a:t>Developed analytical model gives a simple analytical solution to design a pavement resting on expansive soil.</a:t>
            </a:r>
          </a:p>
          <a:p>
            <a:pPr algn="just"/>
            <a:r>
              <a:rPr lang="en-US" dirty="0"/>
              <a:t>Geopolymer can used an effective stabilizer of Moreland clay.</a:t>
            </a:r>
          </a:p>
          <a:p>
            <a:pPr marL="0" indent="0" algn="just">
              <a:buNone/>
            </a:pPr>
            <a:r>
              <a:rPr lang="en-US" u="sng" dirty="0"/>
              <a:t>Geothermal Energy</a:t>
            </a:r>
          </a:p>
          <a:p>
            <a:pPr algn="just"/>
            <a:r>
              <a:rPr lang="en-US" dirty="0"/>
              <a:t>In both northern and southern Louisiana shallow depth heat exchanger is an economical alternative.</a:t>
            </a:r>
          </a:p>
          <a:p>
            <a:pPr algn="just"/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1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/>
          <a:lstStyle/>
          <a:p>
            <a:pPr algn="ctr"/>
            <a:r>
              <a:rPr lang="en-US" dirty="0"/>
              <a:t>Acknowledgement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/>
              <a:t>SPTC under the contract No SPTC14.1-76.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National Science Foundation(NSF) and the Louisiana Board of Regents (BOR) at the program of </a:t>
            </a:r>
            <a:r>
              <a:rPr lang="en-US" dirty="0" err="1"/>
              <a:t>EPSCoR-Pfund</a:t>
            </a:r>
            <a:r>
              <a:rPr lang="en-US" dirty="0"/>
              <a:t> under the contract No. LEQSF(2012)-PFUND-286.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8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D. G.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Fredlund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Consolidometer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procedural factors affecting swell properties," in Proceedings of the Second International Conference on Expansive Clay Soils, Texas A &amp; M Press, College Station, TX, 1969, pp. 435-456.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J.-L.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Briaud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 Zhang, and S. Moon, "Shrink test-water content method for shrink and swell predictions," Journal of Geotechnical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Geoenvironmental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Engineering, vol. 129, pp. 590-600, 2003.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X. Zhang, "Consolidation theories for saturated-unsaturated soils and numerical simulation of residential buildings on expansive soils," DOCTOR OF PHILOSOPHY, Department of Civil Engineering, Texas A&amp;M University, College Station, TX, 2004.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H. Tu, "Prediction of the Variation of Swelling Pressure and 1-D Heave of Expansive Soils with Respect to Suction", M.Sc. Thesis, University of Ottawa, Ottawa, Canada, 2015.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A. J.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Puppala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Pedarla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R.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Hoyos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Zapata, and T. 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Bheemasetti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"A Semi-Empirical Swell Prediction Model Formulated from 'Clay Mineralogy and Unsaturated Soil’ Properties", Engineering Geology, vol. 200, pp. 114-121, 2016. doi.10.1016/j.enggeo.2015.12.007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K.-C. Chao, "Design Principles for Foundations on Expansive Soils", Ph.D. Dissertation, Department of Civil and Environmental Engineering, Colorado State University, Fort Collins, Colorado, 2007.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H. Chowdhury, "Swell-Shrink-Consolidation Behavior of Compacted Expansive Clays", International Journal of Geotechnical Engineering, vol. 7, no. 4, pp. 424-430, 2013. doi.10.1179/1939787913Y.000000000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5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0" y="498159"/>
            <a:ext cx="3334670" cy="250100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8823" y="498159"/>
            <a:ext cx="4321765" cy="250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0" y="5556068"/>
            <a:ext cx="2623375" cy="1209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167" y="5312589"/>
            <a:ext cx="2769833" cy="154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7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 of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3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48852" y="1586494"/>
            <a:ext cx="8357727" cy="4258634"/>
            <a:chOff x="248852" y="1586494"/>
            <a:chExt cx="8357727" cy="425863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407791" y="4937186"/>
              <a:ext cx="43648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48852" y="1586494"/>
              <a:ext cx="8357727" cy="4258634"/>
              <a:chOff x="220277" y="1977019"/>
              <a:chExt cx="8357727" cy="42586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0277" y="3543618"/>
                <a:ext cx="1075863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Moisture Distribution in Soil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75173" y="4850658"/>
                <a:ext cx="904043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Part II : Geothermal Energy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75173" y="2515628"/>
                <a:ext cx="904044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Part I : Expansive Soil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15702" y="1977019"/>
                <a:ext cx="4977413" cy="1815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Identify the prominent types of expansive soil in North Louisiana which is Moreland clay.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Characterization of Moreland clay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Developing a closed-form analytical solution of pavement resting on expansive soil and verify the results with the filed study.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Evaluating the Moreland clay stabilization with cement and add water geopolymer.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15701" y="4419771"/>
                <a:ext cx="4977413" cy="1815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A complete background study on Geothermal Energy and its Potential use in Louisiana.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Study on Energy Foundation Design in South Louisiana.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Sensitivity analysis of different design parameters of South Louisiana’s energy foundation.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Development of a Graph Method for Preliminary Design of Borehole Ground-coupled Heat Exchanger in North Louisiana.</a:t>
                </a:r>
              </a:p>
              <a:p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024006" y="1977019"/>
                <a:ext cx="553998" cy="21224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Achievements: </a:t>
                </a:r>
                <a:r>
                  <a:rPr lang="en-US" sz="1200" dirty="0"/>
                  <a:t>3 journals, 2 conference papers (submitted)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024006" y="4282282"/>
                <a:ext cx="553998" cy="19533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Achievements:</a:t>
                </a:r>
                <a:r>
                  <a:rPr lang="en-US" sz="1200" dirty="0"/>
                  <a:t> 2 journals, 3 conference papers published.</a:t>
                </a:r>
              </a:p>
            </p:txBody>
          </p:sp>
          <p:cxnSp>
            <p:nvCxnSpPr>
              <p:cNvPr id="13" name="Straight Arrow Connector 12"/>
              <p:cNvCxnSpPr>
                <a:stCxn id="5" idx="0"/>
                <a:endCxn id="7" idx="1"/>
              </p:cNvCxnSpPr>
              <p:nvPr/>
            </p:nvCxnSpPr>
            <p:spPr>
              <a:xfrm flipV="1">
                <a:off x="758209" y="2884960"/>
                <a:ext cx="716964" cy="6586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cxnSpLocks/>
                <a:stCxn id="5" idx="2"/>
                <a:endCxn id="6" idx="1"/>
              </p:cNvCxnSpPr>
              <p:nvPr/>
            </p:nvCxnSpPr>
            <p:spPr>
              <a:xfrm>
                <a:off x="758209" y="4282282"/>
                <a:ext cx="716964" cy="104543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7" idx="3"/>
                <a:endCxn id="8" idx="1"/>
              </p:cNvCxnSpPr>
              <p:nvPr/>
            </p:nvCxnSpPr>
            <p:spPr>
              <a:xfrm>
                <a:off x="2379217" y="2884960"/>
                <a:ext cx="43648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Arrow: Right 37"/>
              <p:cNvSpPr/>
              <p:nvPr/>
            </p:nvSpPr>
            <p:spPr>
              <a:xfrm>
                <a:off x="7793114" y="2812914"/>
                <a:ext cx="227103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row: Right 38"/>
              <p:cNvSpPr/>
              <p:nvPr/>
            </p:nvSpPr>
            <p:spPr>
              <a:xfrm>
                <a:off x="7798653" y="5016651"/>
                <a:ext cx="227103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632836" y="5887099"/>
            <a:ext cx="7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1. Research 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9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3717"/>
            <a:ext cx="7886700" cy="18105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Part I: Expansive Soil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</p:spTree>
    <p:extLst>
      <p:ext uri="{BB962C8B-B14F-4D97-AF65-F5344CB8AC3E}">
        <p14:creationId xmlns:p14="http://schemas.microsoft.com/office/powerpoint/2010/main" val="210121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/>
          <a:lstStyle/>
          <a:p>
            <a:pPr algn="ctr"/>
            <a:r>
              <a:rPr lang="en-US" dirty="0"/>
              <a:t>Problem Statement and Improvement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529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Problem: </a:t>
            </a:r>
          </a:p>
          <a:p>
            <a:pPr marL="0" indent="0" algn="just">
              <a:buNone/>
            </a:pPr>
            <a:r>
              <a:rPr lang="en-US" dirty="0"/>
              <a:t>    Northern Louisiana’s expansive soil and its heave potential has not been well addressed or corresponding research has not been well documented in Louisiana. </a:t>
            </a:r>
          </a:p>
          <a:p>
            <a:pPr algn="just"/>
            <a:r>
              <a:rPr lang="en-US" b="1" dirty="0"/>
              <a:t>Research Goal: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Identify the major type of expansive soil in north Louisiana.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Distribution of Northern Louisiana’s expansive clay map of the USA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Through a series of experiments a complete characterization of Moreland Clay.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 Comparison of Moreland Clay expansivity with expansive soils present in other parts of the world.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5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Moreland Clay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8"/>
            <a:ext cx="4625223" cy="3859213"/>
          </a:xfrm>
          <a:prstGeom prst="rect">
            <a:avLst/>
          </a:prstGeom>
        </p:spPr>
      </p:pic>
      <p:pic>
        <p:nvPicPr>
          <p:cNvPr id="10" name="Picture 9" descr="F:\Dropbox\Camera Uploads\2016-06-18 17.11.00 HDR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42" y="1690689"/>
            <a:ext cx="1581317" cy="189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F:\Dropbox\Camera Uploads\2016-06-18 17.11.36 HDR-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8" t="18479" r="20330" b="22283"/>
          <a:stretch/>
        </p:blipFill>
        <p:spPr bwMode="auto">
          <a:xfrm>
            <a:off x="7260677" y="1748754"/>
            <a:ext cx="1471642" cy="161928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C:\Users\Adnan\Downloads\IMG_20160411_1307497_rewind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42" y="3808097"/>
            <a:ext cx="2321560" cy="174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895351" y="1885950"/>
            <a:ext cx="4381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2418" y="3102421"/>
            <a:ext cx="4527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5402" y="1842557"/>
            <a:ext cx="4617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2418" y="5034247"/>
            <a:ext cx="4527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(d)</a:t>
            </a:r>
          </a:p>
        </p:txBody>
      </p:sp>
      <p:sp>
        <p:nvSpPr>
          <p:cNvPr id="21" name="Arrow: Right 20"/>
          <p:cNvSpPr/>
          <p:nvPr/>
        </p:nvSpPr>
        <p:spPr>
          <a:xfrm>
            <a:off x="6574622" y="2629637"/>
            <a:ext cx="686055" cy="15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836" y="5887099"/>
            <a:ext cx="7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2. (a) Moreland clay map of USA, (b) Cracks in the Joint, (c) Zoomed picture and (d) longitudinal cracks in pavements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7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7"/>
            <a:ext cx="7622721" cy="103695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Characterization of Moreland Clay</a:t>
            </a:r>
            <a:endParaRPr lang="en-US" sz="20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988646"/>
              </p:ext>
            </p:extLst>
          </p:nvPr>
        </p:nvGraphicFramePr>
        <p:xfrm>
          <a:off x="665068" y="1927643"/>
          <a:ext cx="7886700" cy="371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44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Soil Property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Test 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Specific Gravity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ASTM D854 - 10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Sieve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ASTM D422-63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#200 passing 99%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LL,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PL and PI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ASTM D4318 - 10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LL = 79,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PL = 28 and PI=51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USCS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Soil Classification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ASTM D2487 - 11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Fat Clay (CH)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4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Standard Proctor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ASTM D698 – 12 (Method 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γ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d (max)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=14.52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/m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</a:rPr>
                        <a:t>OPT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= 27%</a:t>
                      </a:r>
                      <a:endParaRPr lang="en-US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Bulk Density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ASTM C914 - 09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1.24 gm/cm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6359" y="1490392"/>
            <a:ext cx="762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1. A List of Performed Regular Soil Test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083687" y="3911817"/>
            <a:ext cx="314153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Regular Soil Test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7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7"/>
            <a:ext cx="7622721" cy="103695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Characterization of Moreland Clay</a:t>
            </a:r>
            <a:endParaRPr lang="en-US" sz="20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13192"/>
              </p:ext>
            </p:extLst>
          </p:nvPr>
        </p:nvGraphicFramePr>
        <p:xfrm>
          <a:off x="628649" y="1962614"/>
          <a:ext cx="7886700" cy="296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Soil Property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Test 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1-D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Soil Swelling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ASTM D4546 - 14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0.00508 m (0.2 in)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Consolidation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ASTM D2435 / D2435M - 11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= 0.36 and C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=0.11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Swelling Pressure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[1]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Corrected value 180 kPa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SWCC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ASTM D6836 - 02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Figure 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Shrinkage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[2]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Figure 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Modified Shrinkage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[3]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Figure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Shear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ASTM D3080-98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Figure 16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𝒄 ʹ = 23 kPa; 𝝋 ʹ = 18.80⁰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6359" y="1490392"/>
            <a:ext cx="762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2. A List of Performed Expansive Soil Test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832759" y="3466821"/>
            <a:ext cx="2584263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Expansive Soil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8" y="365126"/>
            <a:ext cx="762272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Summary of the Laboratory Tests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382590"/>
            <a:ext cx="4551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D5FC-85AF-44BC-91F3-8433F24213EC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2063" y="1766889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3. Summary of the Laboratory Tests of Moreland Clay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96212" y="2283699"/>
          <a:ext cx="7046825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Soil Properties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Soil Properties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USDA soil taxonomy classification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Very-fine, smectitic, thermic Oxyaquic Hapluderts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Bulk Density, gm/cm³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1.24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USCS soil classification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Fat clay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Bulk volume moisture content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41.04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USCS soil symbol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Free soil swelling, in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0.101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Specific Gravity, G</a:t>
                      </a:r>
                      <a:r>
                        <a:rPr lang="en-US" sz="1400" b="0" baseline="-25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2.75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Expansion Index, EI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Liquid limit, LL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Activity of clay, A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1.37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Plastic limit, PL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Compression Index, C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0.36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Shrinkage limit, SL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Swell Index, C</a:t>
                      </a:r>
                      <a:r>
                        <a:rPr lang="en-US" sz="1400" b="0" baseline="-25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Plasticity Index, PI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Corrected Swelling Pressure, KPa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Opt moisture Content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Avg. Field Moisture content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Max dry unit weight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kN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/m³)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14.52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Avg. Saturated Moisture content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Average field void Ratio,e0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1.27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Saturated unit weight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kN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/m³)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19.70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Field unit weight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kN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/m³)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17.11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657600" y="4634144"/>
            <a:ext cx="541538" cy="221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adnankhan.ce.buet@gmail.com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39" y="158753"/>
            <a:ext cx="122061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4707</TotalTime>
  <Words>2137</Words>
  <Application>Microsoft Office PowerPoint</Application>
  <PresentationFormat>On-screen Show (4:3)</PresentationFormat>
  <Paragraphs>373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 Influence of Moisture Distribution in Soil on Pavement and Geothermal Energy</vt:lpstr>
      <vt:lpstr>Overview</vt:lpstr>
      <vt:lpstr>Flow Chart of Research</vt:lpstr>
      <vt:lpstr>Part I: Expansive Soil Research</vt:lpstr>
      <vt:lpstr>Problem Statement and Improvement</vt:lpstr>
      <vt:lpstr>Moreland Clay Distribution</vt:lpstr>
      <vt:lpstr>Characterization of Moreland Clay</vt:lpstr>
      <vt:lpstr>Characterization of Moreland Clay</vt:lpstr>
      <vt:lpstr>Summary of the Laboratory Tests</vt:lpstr>
      <vt:lpstr>Heave Prediction of 1-m Moreland Clay</vt:lpstr>
      <vt:lpstr>Part II: Developing a Methodology to Analyze Pavement on Expansive Soil</vt:lpstr>
      <vt:lpstr>Problem Statement and Improvement</vt:lpstr>
      <vt:lpstr>Virtual Load</vt:lpstr>
      <vt:lpstr>Diagram of Virtual Load</vt:lpstr>
      <vt:lpstr>Extreme Shrinkage Bending Moment of Beam for Texas FM2 Road</vt:lpstr>
      <vt:lpstr>Moreland Clay Stabilization</vt:lpstr>
      <vt:lpstr>Consolidation Test of Stabilized Moreland Clay</vt:lpstr>
      <vt:lpstr>Part II: Geothermal Energy</vt:lpstr>
      <vt:lpstr>Problem Statement and Improvement</vt:lpstr>
      <vt:lpstr>North Louisiana Heat Exchanger</vt:lpstr>
      <vt:lpstr>South Louisiana Heat Exchanger</vt:lpstr>
      <vt:lpstr>Study on Energy Foundation Design in South Louisiana (contd.)</vt:lpstr>
      <vt:lpstr>Conclusion`</vt:lpstr>
      <vt:lpstr>Acknowledgement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Adnan</dc:creator>
  <cp:lastModifiedBy>AdnanRafia</cp:lastModifiedBy>
  <cp:revision>517</cp:revision>
  <dcterms:created xsi:type="dcterms:W3CDTF">2016-05-16T23:44:37Z</dcterms:created>
  <dcterms:modified xsi:type="dcterms:W3CDTF">2017-04-26T02:51:08Z</dcterms:modified>
</cp:coreProperties>
</file>